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Average"/>
      <p:regular r:id="rId43"/>
    </p:embeddedFont>
    <p:embeddedFont>
      <p:font typeface="Comfortaa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46EC0-498F-427C-8B86-D325C9B924AB}">
  <a:tblStyle styleId="{14446EC0-498F-427C-8B86-D325C9B924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44" Type="http://schemas.openxmlformats.org/officeDocument/2006/relationships/font" Target="fonts/Comfortaa-regular.fntdata"/><Relationship Id="rId21" Type="http://schemas.openxmlformats.org/officeDocument/2006/relationships/slide" Target="slides/slide15.xml"/><Relationship Id="rId43" Type="http://schemas.openxmlformats.org/officeDocument/2006/relationships/font" Target="fonts/Average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Comforta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76ed11d7c_6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76ed11d7c_6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shankar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76ed11d7c_6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76ed11d7c_6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sahvik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76ed11d7c_6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76ed11d7c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sahvik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76ed11d7c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76ed11d7c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sahvik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445459d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445459d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sahvik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76ed11d7c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76ed11d7c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sahvik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76ed11d7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76ed11d7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sahvik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76ed11d7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76ed11d7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sahvik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76ed11d7c_6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76ed11d7c_6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sahvik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76ed11d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176ed11d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shankar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aditya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shankar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4129d12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4129d12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aditya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4129d12c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4129d12c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aditya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4129d12c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4129d12c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aditya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78e9f6310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78e9f6310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78e9f6310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78e9f6310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aditya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78e9f6310_9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78e9f6310_9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78e9f6310_9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178e9f6310_9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178e9f6310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178e9f6310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shankar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78e9f631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178e9f631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shankar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76ed11d7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76ed11d7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nagasai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78e9f631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78e9f631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nagasai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78e9f6310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78e9f6310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nagasai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445459d4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445459d4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nagasai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krishna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76ed11d7c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76ed11d7c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athvik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76ed11d7c_6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76ed11d7c_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sahvik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7.xml"/><Relationship Id="rId4" Type="http://schemas.openxmlformats.org/officeDocument/2006/relationships/slide" Target="/ppt/slides/slide8.xml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ithub.com/Nagasai561/Bird_Scout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0.xm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4652" r="0" t="0"/>
          <a:stretch/>
        </p:blipFill>
        <p:spPr>
          <a:xfrm>
            <a:off x="4115275" y="0"/>
            <a:ext cx="4887176" cy="50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>
            <p:ph idx="4294967295" type="title"/>
          </p:nvPr>
        </p:nvSpPr>
        <p:spPr>
          <a:xfrm>
            <a:off x="717250" y="431100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300"/>
              <a:t>Bird Scouts</a:t>
            </a:r>
            <a:endParaRPr b="1" i="1" sz="3300"/>
          </a:p>
        </p:txBody>
      </p:sp>
      <p:sp>
        <p:nvSpPr>
          <p:cNvPr id="230" name="Google Shape;230;p17"/>
          <p:cNvSpPr txBox="1"/>
          <p:nvPr/>
        </p:nvSpPr>
        <p:spPr>
          <a:xfrm>
            <a:off x="274375" y="1480125"/>
            <a:ext cx="4157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Aditya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Krishna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Nagasai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Sanyat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Sathvik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Shankaradithyaa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000" y="146725"/>
            <a:ext cx="942450" cy="11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/>
        </p:nvSpPr>
        <p:spPr>
          <a:xfrm>
            <a:off x="2123400" y="4441350"/>
            <a:ext cx="1311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Data Augmentation</a:t>
            </a:r>
            <a:br>
              <a:rPr b="1" i="1" lang="en-GB"/>
            </a:br>
            <a:endParaRPr b="1" i="1" sz="1500"/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1052550" y="1457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Time stretch</a:t>
            </a:r>
            <a:endParaRPr sz="15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Alters speed of audio without changing the pitch</a:t>
            </a:r>
            <a:endParaRPr sz="12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Time masking</a:t>
            </a:r>
            <a:endParaRPr sz="15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Randomly masks a short time segment in the audio</a:t>
            </a:r>
            <a:endParaRPr sz="12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Frequency masking</a:t>
            </a:r>
            <a:endParaRPr sz="1500"/>
          </a:p>
          <a:p>
            <a:pPr indent="-311150" lvl="1" marL="914400" rtl="0" algn="l">
              <a:spcBef>
                <a:spcPts val="1000"/>
              </a:spcBef>
              <a:spcAft>
                <a:spcPts val="1000"/>
              </a:spcAft>
              <a:buSzPts val="1300"/>
              <a:buChar char="○"/>
            </a:pPr>
            <a:r>
              <a:rPr lang="en-GB" sz="1300"/>
              <a:t>Randomly masks a range of frequencies </a:t>
            </a:r>
            <a:endParaRPr sz="1300"/>
          </a:p>
        </p:txBody>
      </p:sp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 b="0" l="0" r="0" t="13186"/>
          <a:stretch/>
        </p:blipFill>
        <p:spPr>
          <a:xfrm>
            <a:off x="5822100" y="1009625"/>
            <a:ext cx="2514300" cy="9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 txBox="1"/>
          <p:nvPr/>
        </p:nvSpPr>
        <p:spPr>
          <a:xfrm>
            <a:off x="6192000" y="2047875"/>
            <a:ext cx="1774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 masking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100" y="2571750"/>
            <a:ext cx="2514300" cy="9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 txBox="1"/>
          <p:nvPr/>
        </p:nvSpPr>
        <p:spPr>
          <a:xfrm>
            <a:off x="6192000" y="3656975"/>
            <a:ext cx="1774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Frequency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masking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1" name="Google Shape;311;p26"/>
          <p:cNvCxnSpPr/>
          <p:nvPr/>
        </p:nvCxnSpPr>
        <p:spPr>
          <a:xfrm>
            <a:off x="5816825" y="1989600"/>
            <a:ext cx="2781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26"/>
          <p:cNvCxnSpPr/>
          <p:nvPr/>
        </p:nvCxnSpPr>
        <p:spPr>
          <a:xfrm rot="10800000">
            <a:off x="5822100" y="718200"/>
            <a:ext cx="0" cy="12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26"/>
          <p:cNvCxnSpPr/>
          <p:nvPr/>
        </p:nvCxnSpPr>
        <p:spPr>
          <a:xfrm rot="10800000">
            <a:off x="5822100" y="2277125"/>
            <a:ext cx="0" cy="12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26"/>
          <p:cNvCxnSpPr/>
          <p:nvPr/>
        </p:nvCxnSpPr>
        <p:spPr>
          <a:xfrm>
            <a:off x="5816825" y="3548525"/>
            <a:ext cx="2781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26"/>
          <p:cNvSpPr txBox="1"/>
          <p:nvPr/>
        </p:nvSpPr>
        <p:spPr>
          <a:xfrm>
            <a:off x="5594350" y="580575"/>
            <a:ext cx="195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5594350" y="2085075"/>
            <a:ext cx="195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8555450" y="1790500"/>
            <a:ext cx="195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8597825" y="3352625"/>
            <a:ext cx="195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title"/>
          </p:nvPr>
        </p:nvSpPr>
        <p:spPr>
          <a:xfrm>
            <a:off x="1297500" y="1039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GB" sz="1900"/>
              <a:t>Simple model . . .</a:t>
            </a:r>
            <a:endParaRPr sz="1900"/>
          </a:p>
        </p:txBody>
      </p:sp>
      <p:sp>
        <p:nvSpPr>
          <p:cNvPr id="324" name="Google Shape;324;p27"/>
          <p:cNvSpPr txBox="1"/>
          <p:nvPr>
            <p:ph idx="1" type="body"/>
          </p:nvPr>
        </p:nvSpPr>
        <p:spPr>
          <a:xfrm>
            <a:off x="1297500" y="1706550"/>
            <a:ext cx="70389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</a:t>
            </a:r>
            <a:r>
              <a:rPr b="1" i="1" lang="en-GB"/>
              <a:t>EfficientNet_v2_s</a:t>
            </a:r>
            <a:r>
              <a:rPr lang="en-GB"/>
              <a:t> as the backbone for feature extraction, with gradual unfreezing of layers implemented to prevent ‘</a:t>
            </a:r>
            <a:r>
              <a:rPr b="1" i="1" lang="en-GB"/>
              <a:t>Catastrophic Unlearning’</a:t>
            </a:r>
            <a:r>
              <a:rPr lang="en-GB"/>
              <a:t>.</a:t>
            </a:r>
            <a:endParaRPr/>
          </a:p>
        </p:txBody>
      </p:sp>
      <p:sp>
        <p:nvSpPr>
          <p:cNvPr id="325" name="Google Shape;325;p27"/>
          <p:cNvSpPr txBox="1"/>
          <p:nvPr/>
        </p:nvSpPr>
        <p:spPr>
          <a:xfrm>
            <a:off x="1297500" y="278625"/>
            <a:ext cx="5991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Species Identification</a:t>
            </a:r>
            <a:endParaRPr b="1" i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27"/>
          <p:cNvPicPr preferRelativeResize="0"/>
          <p:nvPr/>
        </p:nvPicPr>
        <p:blipFill rotWithShape="1">
          <a:blip r:embed="rId3">
            <a:alphaModFix/>
          </a:blip>
          <a:srcRect b="0" l="0" r="990" t="0"/>
          <a:stretch/>
        </p:blipFill>
        <p:spPr>
          <a:xfrm>
            <a:off x="174812" y="2765325"/>
            <a:ext cx="8794375" cy="13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/>
              <a:t>Multitask Learning</a:t>
            </a:r>
            <a:endParaRPr/>
          </a:p>
        </p:txBody>
      </p:sp>
      <p:sp>
        <p:nvSpPr>
          <p:cNvPr id="332" name="Google Shape;332;p28"/>
          <p:cNvSpPr txBox="1"/>
          <p:nvPr>
            <p:ph idx="1" type="body"/>
          </p:nvPr>
        </p:nvSpPr>
        <p:spPr>
          <a:xfrm>
            <a:off x="1297500" y="979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have labels of the taxonomy (order, family, species) in our dataset</a:t>
            </a:r>
            <a:endParaRPr/>
          </a:p>
          <a:p>
            <a:pPr indent="-311150" lvl="0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 the 3 tasks are related, why not predict all the 3 labels using separate fully connected layers at the end for each task . . . ?</a:t>
            </a:r>
            <a:endParaRPr/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1982475"/>
            <a:ext cx="8977198" cy="29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1080025" y="250700"/>
            <a:ext cx="76857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Conflicting Gradients . . . Under Optimization . . .</a:t>
            </a:r>
            <a:br>
              <a:rPr lang="en-GB" sz="2100"/>
            </a:br>
            <a:r>
              <a:rPr lang="en-GB" sz="2100"/>
              <a:t>							</a:t>
            </a:r>
            <a:endParaRPr sz="2100"/>
          </a:p>
        </p:txBody>
      </p:sp>
      <p:sp>
        <p:nvSpPr>
          <p:cNvPr id="339" name="Google Shape;339;p29"/>
          <p:cNvSpPr txBox="1"/>
          <p:nvPr>
            <p:ph idx="1" type="body"/>
          </p:nvPr>
        </p:nvSpPr>
        <p:spPr>
          <a:xfrm>
            <a:off x="788700" y="1788325"/>
            <a:ext cx="72510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use </a:t>
            </a:r>
            <a:r>
              <a:rPr b="1" i="1" lang="en-GB"/>
              <a:t>Fast Adaptive Multitask Optimization (FAMO)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adjusts the </a:t>
            </a:r>
            <a:r>
              <a:rPr lang="en-GB"/>
              <a:t>importance</a:t>
            </a:r>
            <a:r>
              <a:rPr lang="en-GB"/>
              <a:t> (by adjusting weights) of each task during training depending on how well each task’s loss is progressing.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>
            <p:ph type="title"/>
          </p:nvPr>
        </p:nvSpPr>
        <p:spPr>
          <a:xfrm>
            <a:off x="1297500" y="393750"/>
            <a:ext cx="2680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Hierarchy . . .</a:t>
            </a:r>
            <a:endParaRPr/>
          </a:p>
        </p:txBody>
      </p:sp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600" y="806325"/>
            <a:ext cx="1375656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 txBox="1"/>
          <p:nvPr/>
        </p:nvSpPr>
        <p:spPr>
          <a:xfrm>
            <a:off x="1413750" y="1332750"/>
            <a:ext cx="4597800" cy="29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hierarchy is the </a:t>
            </a:r>
            <a:r>
              <a:rPr i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order, family and species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taxa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taxonomy: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Coarse level - Order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 level - Family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 level - Species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1027325" y="314275"/>
            <a:ext cx="5503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/>
              <a:t>TaxoNet - </a:t>
            </a:r>
            <a:r>
              <a:rPr i="1" lang="en-GB" sz="1600"/>
              <a:t>Hierarchical Multitask learning</a:t>
            </a:r>
            <a:endParaRPr i="1" sz="1600"/>
          </a:p>
        </p:txBody>
      </p:sp>
      <p:sp>
        <p:nvSpPr>
          <p:cNvPr id="352" name="Google Shape;352;p31"/>
          <p:cNvSpPr txBox="1"/>
          <p:nvPr>
            <p:ph idx="1" type="body"/>
          </p:nvPr>
        </p:nvSpPr>
        <p:spPr>
          <a:xfrm>
            <a:off x="105350" y="1565825"/>
            <a:ext cx="6158400" cy="3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In single-task models, only l</a:t>
            </a:r>
            <a:r>
              <a:rPr baseline="-25000" lang="en-GB" sz="1100"/>
              <a:t>5 </a:t>
            </a:r>
            <a:r>
              <a:rPr lang="en-GB" sz="1100"/>
              <a:t>contains output nodes. But in this Hierarchical Multitask learning model, l</a:t>
            </a:r>
            <a:r>
              <a:rPr baseline="-25000" lang="en-GB" sz="1100"/>
              <a:t>3,flat</a:t>
            </a:r>
            <a:r>
              <a:rPr lang="en-GB" sz="1100"/>
              <a:t> is associated with coarse-level prediction(order), l</a:t>
            </a:r>
            <a:r>
              <a:rPr baseline="-25000" lang="en-GB" sz="1100"/>
              <a:t>4</a:t>
            </a:r>
            <a:r>
              <a:rPr lang="en-GB" sz="1100"/>
              <a:t> to the medium-level(family) and l</a:t>
            </a:r>
            <a:r>
              <a:rPr baseline="-25000" lang="en-GB" sz="1100"/>
              <a:t>5</a:t>
            </a:r>
            <a:r>
              <a:rPr lang="en-GB" sz="1100"/>
              <a:t> for the fine-level prediction(species).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Nodes at each layer are partitioned, with each partition mapping to a member of the current taxonomic level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Partitions for a taxa member in the current layer only connect to partitions corresponding to descendents in the next taxonomic level, mirroring the structure of the taxonomy 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6212600" y="595020"/>
            <a:ext cx="2822851" cy="2818805"/>
            <a:chOff x="6118175" y="1162345"/>
            <a:chExt cx="2822851" cy="2818805"/>
          </a:xfrm>
        </p:grpSpPr>
        <p:grpSp>
          <p:nvGrpSpPr>
            <p:cNvPr id="354" name="Google Shape;354;p31"/>
            <p:cNvGrpSpPr/>
            <p:nvPr/>
          </p:nvGrpSpPr>
          <p:grpSpPr>
            <a:xfrm>
              <a:off x="6118175" y="1162345"/>
              <a:ext cx="2822851" cy="2818805"/>
              <a:chOff x="5907175" y="1525045"/>
              <a:chExt cx="2822851" cy="2818805"/>
            </a:xfrm>
          </p:grpSpPr>
          <p:pic>
            <p:nvPicPr>
              <p:cNvPr id="355" name="Google Shape;355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07175" y="1525045"/>
                <a:ext cx="2822851" cy="2728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" name="Google Shape;356;p31"/>
              <p:cNvSpPr/>
              <p:nvPr/>
            </p:nvSpPr>
            <p:spPr>
              <a:xfrm>
                <a:off x="6632725" y="1525050"/>
                <a:ext cx="687900" cy="209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Lato"/>
                    <a:ea typeface="Lato"/>
                    <a:cs typeface="Lato"/>
                    <a:sym typeface="Lato"/>
                  </a:rPr>
                  <a:t>melspec</a:t>
                </a:r>
                <a:endParaRPr sz="1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6024200" y="1702350"/>
                <a:ext cx="514200" cy="17388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58" name="Google Shape;358;p31"/>
              <p:cNvSpPr/>
              <p:nvPr/>
            </p:nvSpPr>
            <p:spPr>
              <a:xfrm>
                <a:off x="5932300" y="3929250"/>
                <a:ext cx="2772600" cy="4146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59" name="Google Shape;359;p31"/>
            <p:cNvSpPr txBox="1"/>
            <p:nvPr/>
          </p:nvSpPr>
          <p:spPr>
            <a:xfrm>
              <a:off x="6546350" y="1408250"/>
              <a:ext cx="2955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l</a:t>
              </a:r>
              <a:r>
                <a:rPr baseline="-25000"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1</a:t>
              </a:r>
              <a:endParaRPr baseline="-25000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60" name="Google Shape;360;p31"/>
            <p:cNvSpPr txBox="1"/>
            <p:nvPr/>
          </p:nvSpPr>
          <p:spPr>
            <a:xfrm>
              <a:off x="6546350" y="1663125"/>
              <a:ext cx="2955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l</a:t>
              </a:r>
              <a:r>
                <a:rPr baseline="-25000"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2</a:t>
              </a:r>
              <a:endParaRPr baseline="-25000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61" name="Google Shape;361;p31"/>
            <p:cNvSpPr txBox="1"/>
            <p:nvPr/>
          </p:nvSpPr>
          <p:spPr>
            <a:xfrm>
              <a:off x="6546350" y="1936550"/>
              <a:ext cx="2955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l</a:t>
              </a:r>
              <a:r>
                <a:rPr baseline="-25000"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3</a:t>
              </a:r>
              <a:endParaRPr baseline="-25000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62" name="Google Shape;362;p31"/>
            <p:cNvSpPr txBox="1"/>
            <p:nvPr/>
          </p:nvSpPr>
          <p:spPr>
            <a:xfrm>
              <a:off x="6546350" y="2192075"/>
              <a:ext cx="4761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l</a:t>
              </a:r>
              <a:r>
                <a:rPr baseline="-25000"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3,flat</a:t>
              </a:r>
              <a:endParaRPr baseline="-25000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63" name="Google Shape;363;p31"/>
            <p:cNvSpPr txBox="1"/>
            <p:nvPr/>
          </p:nvSpPr>
          <p:spPr>
            <a:xfrm>
              <a:off x="6546350" y="2464850"/>
              <a:ext cx="2955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l</a:t>
              </a:r>
              <a:r>
                <a:rPr baseline="-25000"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4</a:t>
              </a:r>
              <a:endParaRPr baseline="-25000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64" name="Google Shape;364;p31"/>
            <p:cNvSpPr txBox="1"/>
            <p:nvPr/>
          </p:nvSpPr>
          <p:spPr>
            <a:xfrm>
              <a:off x="6546350" y="2721025"/>
              <a:ext cx="2955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l</a:t>
              </a:r>
              <a:r>
                <a:rPr baseline="-25000" lang="en-GB" sz="9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5</a:t>
              </a:r>
              <a:endParaRPr baseline="-25000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365" name="Google Shape;365;p31"/>
          <p:cNvGrpSpPr/>
          <p:nvPr/>
        </p:nvGrpSpPr>
        <p:grpSpPr>
          <a:xfrm>
            <a:off x="6334225" y="3509875"/>
            <a:ext cx="2642950" cy="1383125"/>
            <a:chOff x="6334225" y="3509875"/>
            <a:chExt cx="2642950" cy="1383125"/>
          </a:xfrm>
        </p:grpSpPr>
        <p:sp>
          <p:nvSpPr>
            <p:cNvPr id="366" name="Google Shape;366;p31"/>
            <p:cNvSpPr txBox="1"/>
            <p:nvPr/>
          </p:nvSpPr>
          <p:spPr>
            <a:xfrm>
              <a:off x="6334225" y="4573475"/>
              <a:ext cx="4932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asbfly</a:t>
              </a:r>
              <a:endPara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367" name="Google Shape;367;p31"/>
            <p:cNvGrpSpPr/>
            <p:nvPr/>
          </p:nvGrpSpPr>
          <p:grpSpPr>
            <a:xfrm>
              <a:off x="6369300" y="3509875"/>
              <a:ext cx="2607875" cy="1383125"/>
              <a:chOff x="6091000" y="3271500"/>
              <a:chExt cx="2607875" cy="1383125"/>
            </a:xfrm>
          </p:grpSpPr>
          <p:grpSp>
            <p:nvGrpSpPr>
              <p:cNvPr id="368" name="Google Shape;368;p31"/>
              <p:cNvGrpSpPr/>
              <p:nvPr/>
            </p:nvGrpSpPr>
            <p:grpSpPr>
              <a:xfrm>
                <a:off x="6647450" y="3500150"/>
                <a:ext cx="1296000" cy="144600"/>
                <a:chOff x="4906575" y="3355450"/>
                <a:chExt cx="1296000" cy="144600"/>
              </a:xfrm>
            </p:grpSpPr>
            <p:sp>
              <p:nvSpPr>
                <p:cNvPr id="369" name="Google Shape;369;p31"/>
                <p:cNvSpPr/>
                <p:nvPr/>
              </p:nvSpPr>
              <p:spPr>
                <a:xfrm>
                  <a:off x="4906575" y="3355450"/>
                  <a:ext cx="1296000" cy="144600"/>
                </a:xfrm>
                <a:prstGeom prst="rect">
                  <a:avLst/>
                </a:prstGeom>
                <a:solidFill>
                  <a:schemeClr val="accent4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70" name="Google Shape;370;p31"/>
                <p:cNvSpPr/>
                <p:nvPr/>
              </p:nvSpPr>
              <p:spPr>
                <a:xfrm>
                  <a:off x="4906575" y="3355450"/>
                  <a:ext cx="295500" cy="144600"/>
                </a:xfrm>
                <a:prstGeom prst="rect">
                  <a:avLst/>
                </a:prstGeom>
                <a:solidFill>
                  <a:schemeClr val="accent4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71" name="Google Shape;371;p31"/>
                <p:cNvSpPr/>
                <p:nvPr/>
              </p:nvSpPr>
              <p:spPr>
                <a:xfrm>
                  <a:off x="5907075" y="3355450"/>
                  <a:ext cx="295500" cy="144600"/>
                </a:xfrm>
                <a:prstGeom prst="rect">
                  <a:avLst/>
                </a:prstGeom>
                <a:solidFill>
                  <a:schemeClr val="accent4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72" name="Google Shape;372;p31"/>
              <p:cNvGrpSpPr/>
              <p:nvPr/>
            </p:nvGrpSpPr>
            <p:grpSpPr>
              <a:xfrm>
                <a:off x="6154325" y="4211525"/>
                <a:ext cx="2282250" cy="180900"/>
                <a:chOff x="4508700" y="4066825"/>
                <a:chExt cx="2282250" cy="180900"/>
              </a:xfrm>
            </p:grpSpPr>
            <p:sp>
              <p:nvSpPr>
                <p:cNvPr id="373" name="Google Shape;373;p31"/>
                <p:cNvSpPr/>
                <p:nvPr/>
              </p:nvSpPr>
              <p:spPr>
                <a:xfrm>
                  <a:off x="4508700" y="4066825"/>
                  <a:ext cx="2091900" cy="180900"/>
                </a:xfrm>
                <a:prstGeom prst="rect">
                  <a:avLst/>
                </a:prstGeom>
                <a:solidFill>
                  <a:srgbClr val="F6B26B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74" name="Google Shape;374;p31"/>
                <p:cNvSpPr/>
                <p:nvPr/>
              </p:nvSpPr>
              <p:spPr>
                <a:xfrm>
                  <a:off x="4508700" y="4066825"/>
                  <a:ext cx="295500" cy="180900"/>
                </a:xfrm>
                <a:prstGeom prst="rect">
                  <a:avLst/>
                </a:prstGeom>
                <a:solidFill>
                  <a:srgbClr val="F6B26B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75" name="Google Shape;375;p31"/>
                <p:cNvSpPr/>
                <p:nvPr/>
              </p:nvSpPr>
              <p:spPr>
                <a:xfrm>
                  <a:off x="4980600" y="4066825"/>
                  <a:ext cx="295500" cy="180900"/>
                </a:xfrm>
                <a:prstGeom prst="rect">
                  <a:avLst/>
                </a:prstGeom>
                <a:solidFill>
                  <a:srgbClr val="F6B26B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76" name="Google Shape;376;p31"/>
                <p:cNvSpPr/>
                <p:nvPr/>
              </p:nvSpPr>
              <p:spPr>
                <a:xfrm>
                  <a:off x="6495450" y="4066825"/>
                  <a:ext cx="295500" cy="180900"/>
                </a:xfrm>
                <a:prstGeom prst="rect">
                  <a:avLst/>
                </a:prstGeom>
                <a:solidFill>
                  <a:srgbClr val="F6B26B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77" name="Google Shape;377;p31"/>
                <p:cNvSpPr/>
                <p:nvPr/>
              </p:nvSpPr>
              <p:spPr>
                <a:xfrm>
                  <a:off x="6002800" y="4066825"/>
                  <a:ext cx="295500" cy="180900"/>
                </a:xfrm>
                <a:prstGeom prst="rect">
                  <a:avLst/>
                </a:prstGeom>
                <a:solidFill>
                  <a:srgbClr val="F6B26B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78" name="Google Shape;378;p31"/>
              <p:cNvSpPr txBox="1"/>
              <p:nvPr/>
            </p:nvSpPr>
            <p:spPr>
              <a:xfrm>
                <a:off x="7043975" y="3329150"/>
                <a:ext cx="527100" cy="39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.  .  .</a:t>
                </a:r>
                <a:endParaRPr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79" name="Google Shape;379;p31"/>
              <p:cNvSpPr txBox="1"/>
              <p:nvPr/>
            </p:nvSpPr>
            <p:spPr>
              <a:xfrm>
                <a:off x="7043975" y="4072925"/>
                <a:ext cx="493200" cy="39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.  .  .</a:t>
                </a:r>
                <a:endParaRPr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80" name="Google Shape;380;p31"/>
              <p:cNvCxnSpPr>
                <a:stCxn id="370" idx="2"/>
                <a:endCxn id="374" idx="0"/>
              </p:cNvCxnSpPr>
              <p:nvPr/>
            </p:nvCxnSpPr>
            <p:spPr>
              <a:xfrm flipH="1">
                <a:off x="6302000" y="3644750"/>
                <a:ext cx="493200" cy="56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1" name="Google Shape;381;p31"/>
              <p:cNvCxnSpPr>
                <a:stCxn id="370" idx="2"/>
                <a:endCxn id="375" idx="0"/>
              </p:cNvCxnSpPr>
              <p:nvPr/>
            </p:nvCxnSpPr>
            <p:spPr>
              <a:xfrm flipH="1">
                <a:off x="6773900" y="3644750"/>
                <a:ext cx="21300" cy="56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2" name="Google Shape;382;p31"/>
              <p:cNvCxnSpPr>
                <a:stCxn id="371" idx="2"/>
                <a:endCxn id="377" idx="0"/>
              </p:cNvCxnSpPr>
              <p:nvPr/>
            </p:nvCxnSpPr>
            <p:spPr>
              <a:xfrm>
                <a:off x="7795700" y="3644750"/>
                <a:ext cx="600" cy="56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83" name="Google Shape;383;p31"/>
              <p:cNvCxnSpPr>
                <a:stCxn id="371" idx="2"/>
                <a:endCxn id="376" idx="0"/>
              </p:cNvCxnSpPr>
              <p:nvPr/>
            </p:nvCxnSpPr>
            <p:spPr>
              <a:xfrm>
                <a:off x="7795700" y="3644750"/>
                <a:ext cx="493200" cy="56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84" name="Google Shape;384;p31"/>
              <p:cNvSpPr txBox="1"/>
              <p:nvPr/>
            </p:nvSpPr>
            <p:spPr>
              <a:xfrm>
                <a:off x="6091000" y="3271500"/>
                <a:ext cx="1043700" cy="1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Galliformes</a:t>
                </a:r>
                <a:endParaRPr sz="7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85" name="Google Shape;385;p31"/>
              <p:cNvSpPr txBox="1"/>
              <p:nvPr/>
            </p:nvSpPr>
            <p:spPr>
              <a:xfrm>
                <a:off x="7620650" y="3271500"/>
                <a:ext cx="1043700" cy="1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Columbiformes</a:t>
                </a:r>
                <a:endParaRPr sz="7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86" name="Google Shape;386;p31"/>
              <p:cNvSpPr txBox="1"/>
              <p:nvPr/>
            </p:nvSpPr>
            <p:spPr>
              <a:xfrm>
                <a:off x="6513100" y="4346825"/>
                <a:ext cx="621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lt1"/>
                    </a:solidFill>
                  </a:rPr>
                  <a:t>ashdro1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387" name="Google Shape;387;p31"/>
              <p:cNvSpPr txBox="1"/>
              <p:nvPr/>
            </p:nvSpPr>
            <p:spPr>
              <a:xfrm>
                <a:off x="7511700" y="4346825"/>
                <a:ext cx="621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lt1"/>
                    </a:solidFill>
                  </a:rPr>
                  <a:t>yebbul3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388" name="Google Shape;388;p31"/>
              <p:cNvSpPr txBox="1"/>
              <p:nvPr/>
            </p:nvSpPr>
            <p:spPr>
              <a:xfrm>
                <a:off x="8077275" y="4346825"/>
                <a:ext cx="621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lt1"/>
                    </a:solidFill>
                  </a:rPr>
                  <a:t>zitcis1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our case . . .</a:t>
            </a:r>
            <a:endParaRPr/>
          </a:p>
        </p:txBody>
      </p:sp>
      <p:grpSp>
        <p:nvGrpSpPr>
          <p:cNvPr id="394" name="Google Shape;394;p32"/>
          <p:cNvGrpSpPr/>
          <p:nvPr/>
        </p:nvGrpSpPr>
        <p:grpSpPr>
          <a:xfrm>
            <a:off x="1562307" y="1307773"/>
            <a:ext cx="6066245" cy="3287684"/>
            <a:chOff x="2104752" y="1822166"/>
            <a:chExt cx="4606109" cy="2233481"/>
          </a:xfrm>
        </p:grpSpPr>
        <p:pic>
          <p:nvPicPr>
            <p:cNvPr id="395" name="Google Shape;39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4752" y="1822166"/>
              <a:ext cx="4606109" cy="2233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32"/>
            <p:cNvSpPr/>
            <p:nvPr/>
          </p:nvSpPr>
          <p:spPr>
            <a:xfrm>
              <a:off x="4724972" y="2668670"/>
              <a:ext cx="1901878" cy="124171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3306503" y="3541171"/>
              <a:ext cx="2091693" cy="51347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2508200" y="1869965"/>
              <a:ext cx="521242" cy="179716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Lato"/>
                  <a:ea typeface="Lato"/>
                  <a:cs typeface="Lato"/>
                  <a:sym typeface="Lato"/>
                </a:rPr>
                <a:t>melspec</a:t>
              </a:r>
              <a:endParaRPr sz="7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99" name="Google Shape;399;p32"/>
          <p:cNvSpPr/>
          <p:nvPr/>
        </p:nvSpPr>
        <p:spPr>
          <a:xfrm>
            <a:off x="3201699" y="2139573"/>
            <a:ext cx="5781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3895361" y="2010898"/>
            <a:ext cx="2364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pretrained Efficientnet_v2_s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1" name="Google Shape;401;p32"/>
          <p:cNvCxnSpPr/>
          <p:nvPr/>
        </p:nvCxnSpPr>
        <p:spPr>
          <a:xfrm>
            <a:off x="4883827" y="2807385"/>
            <a:ext cx="38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32"/>
          <p:cNvSpPr txBox="1"/>
          <p:nvPr/>
        </p:nvSpPr>
        <p:spPr>
          <a:xfrm>
            <a:off x="5328954" y="2635827"/>
            <a:ext cx="19827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Coarse-level prediction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3" name="Google Shape;403;p32"/>
          <p:cNvCxnSpPr/>
          <p:nvPr/>
        </p:nvCxnSpPr>
        <p:spPr>
          <a:xfrm>
            <a:off x="4883827" y="3332901"/>
            <a:ext cx="38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32"/>
          <p:cNvSpPr txBox="1"/>
          <p:nvPr/>
        </p:nvSpPr>
        <p:spPr>
          <a:xfrm>
            <a:off x="5328954" y="3161344"/>
            <a:ext cx="19827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Medium</a:t>
            </a: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-level prediction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5" name="Google Shape;405;p32"/>
          <p:cNvCxnSpPr/>
          <p:nvPr/>
        </p:nvCxnSpPr>
        <p:spPr>
          <a:xfrm>
            <a:off x="3201706" y="4057579"/>
            <a:ext cx="38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2"/>
          <p:cNvSpPr txBox="1"/>
          <p:nvPr/>
        </p:nvSpPr>
        <p:spPr>
          <a:xfrm>
            <a:off x="3603983" y="3858431"/>
            <a:ext cx="19827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</a:t>
            </a: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-level prediction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</a:t>
            </a:r>
            <a:endParaRPr/>
          </a:p>
        </p:txBody>
      </p:sp>
      <p:graphicFrame>
        <p:nvGraphicFramePr>
          <p:cNvPr id="412" name="Google Shape;412;p33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{14446EC0-498F-427C-8B86-D325C9B924AB}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Validation</a:t>
                      </a:r>
                      <a:r>
                        <a:rPr b="1" lang="en-GB">
                          <a:solidFill>
                            <a:schemeClr val="lt1"/>
                          </a:solidFill>
                        </a:rPr>
                        <a:t> accuracies</a:t>
                      </a:r>
                      <a:r>
                        <a:rPr i="1" lang="en-GB">
                          <a:solidFill>
                            <a:schemeClr val="lt1"/>
                          </a:solidFill>
                        </a:rPr>
                        <a:t> (species)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>
                          <a:solidFill>
                            <a:schemeClr val="lt1"/>
                          </a:solidFill>
                        </a:rPr>
                        <a:t>ConvModel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>
                          <a:solidFill>
                            <a:schemeClr val="lt1"/>
                          </a:solidFill>
                        </a:rPr>
                        <a:t>MTL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>
                          <a:solidFill>
                            <a:schemeClr val="lt1"/>
                          </a:solidFill>
                        </a:rPr>
                        <a:t>TaxoNet</a:t>
                      </a:r>
                      <a:endParaRPr i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73%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 of sound identification</a:t>
            </a:r>
            <a:endParaRPr/>
          </a:p>
        </p:txBody>
      </p:sp>
      <p:pic>
        <p:nvPicPr>
          <p:cNvPr id="418" name="Google Shape;4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4225"/>
            <a:ext cx="9144001" cy="16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/>
          <p:nvPr>
            <p:ph type="title"/>
          </p:nvPr>
        </p:nvSpPr>
        <p:spPr>
          <a:xfrm>
            <a:off x="1057775" y="167225"/>
            <a:ext cx="70389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Pipeline :- Part 1</a:t>
            </a: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801638" y="2550850"/>
            <a:ext cx="959400" cy="47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828988" y="2569125"/>
            <a:ext cx="867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Image File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6" name="Google Shape;426;p35"/>
          <p:cNvCxnSpPr/>
          <p:nvPr/>
        </p:nvCxnSpPr>
        <p:spPr>
          <a:xfrm>
            <a:off x="1761038" y="2786200"/>
            <a:ext cx="3015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35"/>
          <p:cNvCxnSpPr/>
          <p:nvPr/>
        </p:nvCxnSpPr>
        <p:spPr>
          <a:xfrm flipH="1" rot="10800000">
            <a:off x="2062538" y="1801600"/>
            <a:ext cx="9000" cy="9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35"/>
          <p:cNvCxnSpPr/>
          <p:nvPr/>
        </p:nvCxnSpPr>
        <p:spPr>
          <a:xfrm flipH="1">
            <a:off x="2062538" y="2786200"/>
            <a:ext cx="6300" cy="12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5"/>
          <p:cNvCxnSpPr/>
          <p:nvPr/>
        </p:nvCxnSpPr>
        <p:spPr>
          <a:xfrm>
            <a:off x="2080613" y="1819975"/>
            <a:ext cx="49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35"/>
          <p:cNvCxnSpPr/>
          <p:nvPr/>
        </p:nvCxnSpPr>
        <p:spPr>
          <a:xfrm>
            <a:off x="2062538" y="4001800"/>
            <a:ext cx="49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35"/>
          <p:cNvSpPr/>
          <p:nvPr/>
        </p:nvSpPr>
        <p:spPr>
          <a:xfrm>
            <a:off x="2555738" y="3903100"/>
            <a:ext cx="1288200" cy="5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2555738" y="3833650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Resize (240 x 40)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Convert to Tensor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Normalize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5"/>
          <p:cNvSpPr/>
          <p:nvPr/>
        </p:nvSpPr>
        <p:spPr>
          <a:xfrm>
            <a:off x="2582888" y="1532275"/>
            <a:ext cx="1288200" cy="5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2582888" y="1532275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Resize (240 x 40)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Convert to Tensor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Normalize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35"/>
          <p:cNvCxnSpPr>
            <a:stCxn id="434" idx="3"/>
          </p:cNvCxnSpPr>
          <p:nvPr/>
        </p:nvCxnSpPr>
        <p:spPr>
          <a:xfrm>
            <a:off x="3871088" y="1819975"/>
            <a:ext cx="932100" cy="9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5"/>
          <p:cNvCxnSpPr>
            <a:stCxn id="432" idx="3"/>
          </p:cNvCxnSpPr>
          <p:nvPr/>
        </p:nvCxnSpPr>
        <p:spPr>
          <a:xfrm flipH="1" rot="10800000">
            <a:off x="3843938" y="3062350"/>
            <a:ext cx="9501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35"/>
          <p:cNvSpPr txBox="1"/>
          <p:nvPr/>
        </p:nvSpPr>
        <p:spPr>
          <a:xfrm>
            <a:off x="4794038" y="2710775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Classifier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4830513" y="2706175"/>
            <a:ext cx="1206000" cy="3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9" name="Google Shape;439;p35"/>
          <p:cNvCxnSpPr>
            <a:stCxn id="438" idx="3"/>
          </p:cNvCxnSpPr>
          <p:nvPr/>
        </p:nvCxnSpPr>
        <p:spPr>
          <a:xfrm flipH="1" rot="10800000">
            <a:off x="6036513" y="2066725"/>
            <a:ext cx="1123800" cy="8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5"/>
          <p:cNvCxnSpPr>
            <a:stCxn id="438" idx="3"/>
          </p:cNvCxnSpPr>
          <p:nvPr/>
        </p:nvCxnSpPr>
        <p:spPr>
          <a:xfrm>
            <a:off x="6036513" y="2884225"/>
            <a:ext cx="1059600" cy="8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35"/>
          <p:cNvSpPr txBox="1"/>
          <p:nvPr/>
        </p:nvSpPr>
        <p:spPr>
          <a:xfrm>
            <a:off x="7160313" y="1874675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Feather Class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7160313" y="1929475"/>
            <a:ext cx="1123800" cy="30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7096113" y="3601600"/>
            <a:ext cx="1123800" cy="30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5"/>
          <p:cNvSpPr txBox="1"/>
          <p:nvPr/>
        </p:nvSpPr>
        <p:spPr>
          <a:xfrm>
            <a:off x="7001913" y="3545950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Bird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Class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6072988" y="2057525"/>
            <a:ext cx="493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6219163" y="3340725"/>
            <a:ext cx="493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/ 25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5"/>
          <p:cNvSpPr txBox="1"/>
          <p:nvPr/>
        </p:nvSpPr>
        <p:spPr>
          <a:xfrm>
            <a:off x="6219163" y="2194738"/>
            <a:ext cx="493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/ 50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4870238" y="1158125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Resnet - 50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5"/>
          <p:cNvSpPr txBox="1"/>
          <p:nvPr/>
        </p:nvSpPr>
        <p:spPr>
          <a:xfrm>
            <a:off x="4824513" y="1932138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EfficientNetB3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4789413" y="3522250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DenseNet121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35"/>
          <p:cNvSpPr txBox="1"/>
          <p:nvPr/>
        </p:nvSpPr>
        <p:spPr>
          <a:xfrm>
            <a:off x="4824513" y="4203325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MobileNet - V3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35"/>
          <p:cNvSpPr/>
          <p:nvPr/>
        </p:nvSpPr>
        <p:spPr>
          <a:xfrm>
            <a:off x="4888438" y="1174650"/>
            <a:ext cx="1059600" cy="3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35"/>
          <p:cNvSpPr/>
          <p:nvPr/>
        </p:nvSpPr>
        <p:spPr>
          <a:xfrm>
            <a:off x="4888438" y="1932100"/>
            <a:ext cx="1123800" cy="3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35"/>
          <p:cNvSpPr/>
          <p:nvPr/>
        </p:nvSpPr>
        <p:spPr>
          <a:xfrm>
            <a:off x="4844338" y="3522250"/>
            <a:ext cx="1237800" cy="3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5"/>
          <p:cNvSpPr/>
          <p:nvPr/>
        </p:nvSpPr>
        <p:spPr>
          <a:xfrm>
            <a:off x="4888438" y="4203325"/>
            <a:ext cx="1206000" cy="3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35"/>
          <p:cNvSpPr txBox="1"/>
          <p:nvPr/>
        </p:nvSpPr>
        <p:spPr>
          <a:xfrm>
            <a:off x="1057763" y="1987625"/>
            <a:ext cx="1059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Feather image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5"/>
          <p:cNvSpPr txBox="1"/>
          <p:nvPr/>
        </p:nvSpPr>
        <p:spPr>
          <a:xfrm>
            <a:off x="1210163" y="3378625"/>
            <a:ext cx="1059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Bird  image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765151" y="10943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>
            <a:hlinkClick action="ppaction://hlinksldjump" r:id="rId3"/>
          </p:cNvPr>
          <p:cNvSpPr txBox="1"/>
          <p:nvPr/>
        </p:nvSpPr>
        <p:spPr>
          <a:xfrm>
            <a:off x="765151" y="14198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>
            <a:hlinkClick action="ppaction://hlinksldjump" r:id="rId4"/>
          </p:cNvPr>
          <p:cNvSpPr txBox="1"/>
          <p:nvPr/>
        </p:nvSpPr>
        <p:spPr>
          <a:xfrm>
            <a:off x="765151" y="1823639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Audio Pipeline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765151" y="21491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Image Pipeline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765148" y="25064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Chatbot &amp; other features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 rotWithShape="1">
          <a:blip r:embed="rId5">
            <a:alphaModFix/>
          </a:blip>
          <a:srcRect b="0" l="4652" r="0" t="0"/>
          <a:stretch/>
        </p:blipFill>
        <p:spPr>
          <a:xfrm>
            <a:off x="4115275" y="0"/>
            <a:ext cx="4887176" cy="50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/>
          <p:nvPr>
            <p:ph type="title"/>
          </p:nvPr>
        </p:nvSpPr>
        <p:spPr>
          <a:xfrm>
            <a:off x="1242675" y="46600"/>
            <a:ext cx="7038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 </a:t>
            </a: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5451150" y="1517375"/>
            <a:ext cx="986700" cy="41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36"/>
          <p:cNvSpPr txBox="1"/>
          <p:nvPr/>
        </p:nvSpPr>
        <p:spPr>
          <a:xfrm>
            <a:off x="5478550" y="1526500"/>
            <a:ext cx="959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 set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36"/>
          <p:cNvSpPr txBox="1"/>
          <p:nvPr/>
        </p:nvSpPr>
        <p:spPr>
          <a:xfrm>
            <a:off x="7503800" y="1517375"/>
            <a:ext cx="959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set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36"/>
          <p:cNvSpPr/>
          <p:nvPr/>
        </p:nvSpPr>
        <p:spPr>
          <a:xfrm>
            <a:off x="7534125" y="1526500"/>
            <a:ext cx="922800" cy="41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7" name="Google Shape;467;p36"/>
          <p:cNvCxnSpPr>
            <a:stCxn id="464" idx="2"/>
          </p:cNvCxnSpPr>
          <p:nvPr/>
        </p:nvCxnSpPr>
        <p:spPr>
          <a:xfrm flipH="1">
            <a:off x="5953750" y="1937500"/>
            <a:ext cx="4500" cy="6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36"/>
          <p:cNvCxnSpPr>
            <a:endCxn id="469" idx="0"/>
          </p:cNvCxnSpPr>
          <p:nvPr/>
        </p:nvCxnSpPr>
        <p:spPr>
          <a:xfrm>
            <a:off x="7981325" y="1937500"/>
            <a:ext cx="279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36"/>
          <p:cNvSpPr txBox="1"/>
          <p:nvPr/>
        </p:nvSpPr>
        <p:spPr>
          <a:xfrm>
            <a:off x="5950500" y="1961900"/>
            <a:ext cx="1041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5451150" y="2522325"/>
            <a:ext cx="959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 loader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36"/>
          <p:cNvSpPr/>
          <p:nvPr/>
        </p:nvSpPr>
        <p:spPr>
          <a:xfrm>
            <a:off x="5505975" y="2577125"/>
            <a:ext cx="822300" cy="25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36"/>
          <p:cNvSpPr/>
          <p:nvPr/>
        </p:nvSpPr>
        <p:spPr>
          <a:xfrm>
            <a:off x="7572350" y="2577125"/>
            <a:ext cx="822300" cy="25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7598075" y="2595400"/>
            <a:ext cx="8223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Loader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4" name="Google Shape;474;p36"/>
          <p:cNvCxnSpPr>
            <a:stCxn id="472" idx="2"/>
          </p:cNvCxnSpPr>
          <p:nvPr/>
        </p:nvCxnSpPr>
        <p:spPr>
          <a:xfrm>
            <a:off x="5917125" y="2833025"/>
            <a:ext cx="730800" cy="8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36"/>
          <p:cNvCxnSpPr/>
          <p:nvPr/>
        </p:nvCxnSpPr>
        <p:spPr>
          <a:xfrm flipH="1">
            <a:off x="7324025" y="2833025"/>
            <a:ext cx="685200" cy="8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36"/>
          <p:cNvSpPr txBox="1"/>
          <p:nvPr/>
        </p:nvSpPr>
        <p:spPr>
          <a:xfrm>
            <a:off x="6392150" y="3691700"/>
            <a:ext cx="1206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6"/>
          <p:cNvSpPr/>
          <p:nvPr/>
        </p:nvSpPr>
        <p:spPr>
          <a:xfrm>
            <a:off x="6565725" y="3737375"/>
            <a:ext cx="822300" cy="31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6"/>
          <p:cNvSpPr txBox="1"/>
          <p:nvPr/>
        </p:nvSpPr>
        <p:spPr>
          <a:xfrm>
            <a:off x="6428700" y="658600"/>
            <a:ext cx="1105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36"/>
          <p:cNvSpPr/>
          <p:nvPr/>
        </p:nvSpPr>
        <p:spPr>
          <a:xfrm>
            <a:off x="6446975" y="676875"/>
            <a:ext cx="1041600" cy="31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0" name="Google Shape;480;p36"/>
          <p:cNvCxnSpPr>
            <a:stCxn id="479" idx="2"/>
          </p:cNvCxnSpPr>
          <p:nvPr/>
        </p:nvCxnSpPr>
        <p:spPr>
          <a:xfrm flipH="1">
            <a:off x="6455975" y="996675"/>
            <a:ext cx="511800" cy="5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36"/>
          <p:cNvCxnSpPr>
            <a:stCxn id="479" idx="2"/>
          </p:cNvCxnSpPr>
          <p:nvPr/>
        </p:nvCxnSpPr>
        <p:spPr>
          <a:xfrm>
            <a:off x="6967775" y="996675"/>
            <a:ext cx="566400" cy="5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36"/>
          <p:cNvSpPr txBox="1"/>
          <p:nvPr/>
        </p:nvSpPr>
        <p:spPr>
          <a:xfrm>
            <a:off x="7211275" y="1066600"/>
            <a:ext cx="511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</a:t>
            </a: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	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36"/>
          <p:cNvSpPr txBox="1"/>
          <p:nvPr/>
        </p:nvSpPr>
        <p:spPr>
          <a:xfrm>
            <a:off x="6373075" y="1066600"/>
            <a:ext cx="511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	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4" name="Google Shape;484;p36"/>
          <p:cNvCxnSpPr>
            <a:stCxn id="477" idx="2"/>
          </p:cNvCxnSpPr>
          <p:nvPr/>
        </p:nvCxnSpPr>
        <p:spPr>
          <a:xfrm>
            <a:off x="6976875" y="4057175"/>
            <a:ext cx="9000" cy="3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36"/>
          <p:cNvSpPr txBox="1"/>
          <p:nvPr/>
        </p:nvSpPr>
        <p:spPr>
          <a:xfrm>
            <a:off x="6565725" y="4404300"/>
            <a:ext cx="8589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36"/>
          <p:cNvSpPr/>
          <p:nvPr/>
        </p:nvSpPr>
        <p:spPr>
          <a:xfrm>
            <a:off x="6574875" y="4480500"/>
            <a:ext cx="867900" cy="25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87" name="Google Shape;487;p36"/>
          <p:cNvGraphicFramePr/>
          <p:nvPr/>
        </p:nvGraphicFramePr>
        <p:xfrm>
          <a:off x="1021225" y="16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{14446EC0-498F-427C-8B86-D325C9B924AB}</a:tableStyleId>
              </a:tblPr>
              <a:tblGrid>
                <a:gridCol w="2915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Data Augmentations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 Horizontal Flip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 Rotation upto 10* 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 Resized Crop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Color Jitter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Accuracies and Plots</a:t>
            </a:r>
            <a:endParaRPr/>
          </a:p>
        </p:txBody>
      </p:sp>
      <p:graphicFrame>
        <p:nvGraphicFramePr>
          <p:cNvPr id="493" name="Google Shape;493;p37"/>
          <p:cNvGraphicFramePr/>
          <p:nvPr/>
        </p:nvGraphicFramePr>
        <p:xfrm>
          <a:off x="4738225" y="14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{14446EC0-498F-427C-8B86-D325C9B924AB}</a:tableStyleId>
              </a:tblPr>
              <a:tblGrid>
                <a:gridCol w="1355725"/>
                <a:gridCol w="1520175"/>
                <a:gridCol w="1374000"/>
              </a:tblGrid>
              <a:tr h="56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Model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Accuracy on Test-Set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Hyper-Parameters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EfficientNetB3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96.4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</a:rPr>
                        <a:t>95.88(FeatherV1)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Batch Size = 8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Lr = 0.001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Epochs = 10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DenseNet 121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94.54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Batch Size = 8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Lr = 0.001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Epochs = 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Resnet 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Batch Size = 32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Lr = 0.001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Epochs = 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MobileNet V3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Batch Size = 32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Lr = 0.001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Epochs = 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4" name="Google Shape;494;p37"/>
          <p:cNvSpPr txBox="1"/>
          <p:nvPr/>
        </p:nvSpPr>
        <p:spPr>
          <a:xfrm>
            <a:off x="4738225" y="4513375"/>
            <a:ext cx="26493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Accuracies are for Indian 25 bird Species Dataset, unless mentioned otherwise .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0" y="1481075"/>
            <a:ext cx="4375150" cy="3011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7"/>
          <p:cNvSpPr txBox="1"/>
          <p:nvPr/>
        </p:nvSpPr>
        <p:spPr>
          <a:xfrm>
            <a:off x="1012975" y="4492300"/>
            <a:ext cx="3419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EfficientNetB3 on 25 Indian Bird Species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plots</a:t>
            </a:r>
            <a:endParaRPr/>
          </a:p>
        </p:txBody>
      </p:sp>
      <p:pic>
        <p:nvPicPr>
          <p:cNvPr id="502" name="Google Shape;5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0" y="1459900"/>
            <a:ext cx="4135423" cy="31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59900"/>
            <a:ext cx="4428724" cy="3141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8"/>
          <p:cNvSpPr txBox="1"/>
          <p:nvPr/>
        </p:nvSpPr>
        <p:spPr>
          <a:xfrm>
            <a:off x="563863" y="4634500"/>
            <a:ext cx="3419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DenseNet121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on 25 Indian Bird Species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38"/>
          <p:cNvSpPr txBox="1"/>
          <p:nvPr/>
        </p:nvSpPr>
        <p:spPr>
          <a:xfrm>
            <a:off x="5581013" y="4634500"/>
            <a:ext cx="3419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EfficientNetB3 on FeatherV1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Vegetation </a:t>
            </a:r>
            <a:endParaRPr/>
          </a:p>
        </p:txBody>
      </p:sp>
      <p:sp>
        <p:nvSpPr>
          <p:cNvPr id="511" name="Google Shape;511;p39"/>
          <p:cNvSpPr txBox="1"/>
          <p:nvPr/>
        </p:nvSpPr>
        <p:spPr>
          <a:xfrm>
            <a:off x="1078375" y="1380600"/>
            <a:ext cx="72579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Species of tree identified from the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 of leaves/trunk using a MobileNet-v3 model.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use the RAG model to query  information like: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Family, Genus, Climate preference, Native Region and Associated birds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Knowing the Genus helps us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identify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type of forest (Deciduous/Coniferous/etc) the tree might be surrounded by.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Depending upon this we can figure out the average climate the region endures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Many birds prefer only specific trees for nesting (eg: Woodpecker prefer Aspen wood or similar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softwood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trees).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Birdwatchers actively look for cues like these in their surroundings!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"/>
          <p:cNvSpPr txBox="1"/>
          <p:nvPr>
            <p:ph type="title"/>
          </p:nvPr>
        </p:nvSpPr>
        <p:spPr>
          <a:xfrm>
            <a:off x="1057775" y="167225"/>
            <a:ext cx="70389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Pipeline :- Part 2</a:t>
            </a:r>
            <a:endParaRPr/>
          </a:p>
        </p:txBody>
      </p:sp>
      <p:sp>
        <p:nvSpPr>
          <p:cNvPr id="517" name="Google Shape;517;p40"/>
          <p:cNvSpPr/>
          <p:nvPr/>
        </p:nvSpPr>
        <p:spPr>
          <a:xfrm>
            <a:off x="801638" y="2550850"/>
            <a:ext cx="959400" cy="47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40"/>
          <p:cNvSpPr txBox="1"/>
          <p:nvPr/>
        </p:nvSpPr>
        <p:spPr>
          <a:xfrm>
            <a:off x="828988" y="2569125"/>
            <a:ext cx="867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Image File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9" name="Google Shape;519;p40"/>
          <p:cNvCxnSpPr/>
          <p:nvPr/>
        </p:nvCxnSpPr>
        <p:spPr>
          <a:xfrm>
            <a:off x="1761038" y="2786200"/>
            <a:ext cx="3015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40"/>
          <p:cNvCxnSpPr/>
          <p:nvPr/>
        </p:nvCxnSpPr>
        <p:spPr>
          <a:xfrm flipH="1" rot="10800000">
            <a:off x="2062538" y="1801600"/>
            <a:ext cx="9000" cy="9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40"/>
          <p:cNvCxnSpPr/>
          <p:nvPr/>
        </p:nvCxnSpPr>
        <p:spPr>
          <a:xfrm flipH="1">
            <a:off x="2062538" y="2786200"/>
            <a:ext cx="6300" cy="12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40"/>
          <p:cNvCxnSpPr/>
          <p:nvPr/>
        </p:nvCxnSpPr>
        <p:spPr>
          <a:xfrm>
            <a:off x="2080613" y="1819975"/>
            <a:ext cx="49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40"/>
          <p:cNvCxnSpPr/>
          <p:nvPr/>
        </p:nvCxnSpPr>
        <p:spPr>
          <a:xfrm>
            <a:off x="2062538" y="4001800"/>
            <a:ext cx="49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40"/>
          <p:cNvSpPr/>
          <p:nvPr/>
        </p:nvSpPr>
        <p:spPr>
          <a:xfrm>
            <a:off x="2555738" y="3903100"/>
            <a:ext cx="1288200" cy="5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40"/>
          <p:cNvSpPr txBox="1"/>
          <p:nvPr/>
        </p:nvSpPr>
        <p:spPr>
          <a:xfrm>
            <a:off x="2555738" y="3833650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Resize (240 x 40)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Convert to Tensor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Normalize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2582888" y="1532275"/>
            <a:ext cx="1288200" cy="5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0"/>
          <p:cNvSpPr txBox="1"/>
          <p:nvPr/>
        </p:nvSpPr>
        <p:spPr>
          <a:xfrm>
            <a:off x="2582888" y="1532275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Resize (240 x 40)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Convert to Tensor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Normalize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8" name="Google Shape;528;p40"/>
          <p:cNvCxnSpPr>
            <a:stCxn id="527" idx="3"/>
          </p:cNvCxnSpPr>
          <p:nvPr/>
        </p:nvCxnSpPr>
        <p:spPr>
          <a:xfrm>
            <a:off x="3871088" y="1819975"/>
            <a:ext cx="932100" cy="9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40"/>
          <p:cNvCxnSpPr>
            <a:stCxn id="525" idx="3"/>
          </p:cNvCxnSpPr>
          <p:nvPr/>
        </p:nvCxnSpPr>
        <p:spPr>
          <a:xfrm flipH="1" rot="10800000">
            <a:off x="3843938" y="3062350"/>
            <a:ext cx="9501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0" name="Google Shape;530;p40"/>
          <p:cNvSpPr txBox="1"/>
          <p:nvPr/>
        </p:nvSpPr>
        <p:spPr>
          <a:xfrm>
            <a:off x="4794038" y="2710775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Classifier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0"/>
          <p:cNvSpPr/>
          <p:nvPr/>
        </p:nvSpPr>
        <p:spPr>
          <a:xfrm>
            <a:off x="4830513" y="2706175"/>
            <a:ext cx="1206000" cy="3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2" name="Google Shape;532;p40"/>
          <p:cNvCxnSpPr>
            <a:stCxn id="531" idx="3"/>
          </p:cNvCxnSpPr>
          <p:nvPr/>
        </p:nvCxnSpPr>
        <p:spPr>
          <a:xfrm flipH="1" rot="10800000">
            <a:off x="6036513" y="2066725"/>
            <a:ext cx="1123800" cy="8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40"/>
          <p:cNvCxnSpPr>
            <a:stCxn id="531" idx="3"/>
          </p:cNvCxnSpPr>
          <p:nvPr/>
        </p:nvCxnSpPr>
        <p:spPr>
          <a:xfrm>
            <a:off x="6036513" y="2884225"/>
            <a:ext cx="1059600" cy="8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40"/>
          <p:cNvSpPr txBox="1"/>
          <p:nvPr/>
        </p:nvSpPr>
        <p:spPr>
          <a:xfrm>
            <a:off x="7160313" y="1874675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Trunk Cl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40"/>
          <p:cNvSpPr/>
          <p:nvPr/>
        </p:nvSpPr>
        <p:spPr>
          <a:xfrm>
            <a:off x="7160313" y="1932100"/>
            <a:ext cx="1123800" cy="30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40"/>
          <p:cNvSpPr/>
          <p:nvPr/>
        </p:nvSpPr>
        <p:spPr>
          <a:xfrm>
            <a:off x="7096113" y="3601600"/>
            <a:ext cx="1123800" cy="30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0"/>
          <p:cNvSpPr txBox="1"/>
          <p:nvPr/>
        </p:nvSpPr>
        <p:spPr>
          <a:xfrm>
            <a:off x="7001913" y="3545950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Leaf Cl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0"/>
          <p:cNvSpPr txBox="1"/>
          <p:nvPr/>
        </p:nvSpPr>
        <p:spPr>
          <a:xfrm>
            <a:off x="6072988" y="2057525"/>
            <a:ext cx="493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0"/>
          <p:cNvSpPr txBox="1"/>
          <p:nvPr/>
        </p:nvSpPr>
        <p:spPr>
          <a:xfrm>
            <a:off x="6219163" y="3340725"/>
            <a:ext cx="493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/ 41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0"/>
          <p:cNvSpPr txBox="1"/>
          <p:nvPr/>
        </p:nvSpPr>
        <p:spPr>
          <a:xfrm>
            <a:off x="6219163" y="2194738"/>
            <a:ext cx="493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/ 29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40"/>
          <p:cNvSpPr txBox="1"/>
          <p:nvPr/>
        </p:nvSpPr>
        <p:spPr>
          <a:xfrm>
            <a:off x="4870238" y="1158125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Resnet - 50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0"/>
          <p:cNvSpPr txBox="1"/>
          <p:nvPr/>
        </p:nvSpPr>
        <p:spPr>
          <a:xfrm>
            <a:off x="4824513" y="1932138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EfficientNetB3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0"/>
          <p:cNvSpPr txBox="1"/>
          <p:nvPr/>
        </p:nvSpPr>
        <p:spPr>
          <a:xfrm>
            <a:off x="4778825" y="3489400"/>
            <a:ext cx="128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MobileNet - V3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0"/>
          <p:cNvSpPr/>
          <p:nvPr/>
        </p:nvSpPr>
        <p:spPr>
          <a:xfrm>
            <a:off x="4888438" y="1174650"/>
            <a:ext cx="1059600" cy="3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40"/>
          <p:cNvSpPr/>
          <p:nvPr/>
        </p:nvSpPr>
        <p:spPr>
          <a:xfrm>
            <a:off x="4888438" y="1932100"/>
            <a:ext cx="1123800" cy="3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40"/>
          <p:cNvSpPr/>
          <p:nvPr/>
        </p:nvSpPr>
        <p:spPr>
          <a:xfrm>
            <a:off x="4819925" y="3489400"/>
            <a:ext cx="1206000" cy="3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40"/>
          <p:cNvSpPr txBox="1"/>
          <p:nvPr/>
        </p:nvSpPr>
        <p:spPr>
          <a:xfrm>
            <a:off x="1057763" y="1987625"/>
            <a:ext cx="1059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Trunk </a:t>
            </a: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40"/>
          <p:cNvSpPr txBox="1"/>
          <p:nvPr/>
        </p:nvSpPr>
        <p:spPr>
          <a:xfrm>
            <a:off x="1210163" y="3378625"/>
            <a:ext cx="10596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Leaf</a:t>
            </a: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image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plots: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MobileNetv3 on Leaf dataset</a:t>
            </a:r>
            <a:endParaRPr/>
          </a:p>
        </p:txBody>
      </p:sp>
      <p:pic>
        <p:nvPicPr>
          <p:cNvPr id="554" name="Google Shape;5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36" y="1476625"/>
            <a:ext cx="7898327" cy="32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MobileNetv3 on Trunk dataset</a:t>
            </a:r>
            <a:endParaRPr/>
          </a:p>
        </p:txBody>
      </p:sp>
      <p:pic>
        <p:nvPicPr>
          <p:cNvPr id="560" name="Google Shape;5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62" y="1476625"/>
            <a:ext cx="8125476" cy="31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Ideations for the Future</a:t>
            </a:r>
            <a:endParaRPr/>
          </a:p>
        </p:txBody>
      </p:sp>
      <p:sp>
        <p:nvSpPr>
          <p:cNvPr id="566" name="Google Shape;566;p43"/>
          <p:cNvSpPr txBox="1"/>
          <p:nvPr/>
        </p:nvSpPr>
        <p:spPr>
          <a:xfrm>
            <a:off x="1078375" y="1380600"/>
            <a:ext cx="68943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create a more robust login system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make location pinning of birds more user friendly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create a community of all the people who use the app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encourage users to enhance online databases through our app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create a dataset on bird excreta to further develop ml models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future we will use a more standard tech stack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4"/>
          <p:cNvSpPr txBox="1"/>
          <p:nvPr>
            <p:ph type="title"/>
          </p:nvPr>
        </p:nvSpPr>
        <p:spPr>
          <a:xfrm>
            <a:off x="1145225" y="97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graphicFrame>
        <p:nvGraphicFramePr>
          <p:cNvPr id="572" name="Google Shape;572;p44"/>
          <p:cNvGraphicFramePr/>
          <p:nvPr/>
        </p:nvGraphicFramePr>
        <p:xfrm>
          <a:off x="1218475" y="88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{14446EC0-498F-427C-8B86-D325C9B924AB}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00FFFF"/>
                          </a:solidFill>
                        </a:rPr>
                        <a:t>Member</a:t>
                      </a:r>
                      <a:endParaRPr sz="17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700">
                          <a:solidFill>
                            <a:srgbClr val="00FFFF"/>
                          </a:solidFill>
                        </a:rPr>
                        <a:t>Contribution</a:t>
                      </a:r>
                      <a:endParaRPr sz="17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Nagasai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Backend, Website-Logic, LLM, RAG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Sathvik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Species identifier with audio, Flowcharts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Shankar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Type of sound identifier, Website-UI, User-auth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0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Krishna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Dataset handling, Web Scraping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Aditya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Bird species identifier with bird image/ feather image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</a:rPr>
                        <a:t>Sanyat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Tree identification with trunk/leaf images,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BBox detection(RCNN)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700850" y="-58375"/>
            <a:ext cx="44550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Project Objective</a:t>
            </a:r>
            <a:endParaRPr sz="2600"/>
          </a:p>
        </p:txBody>
      </p:sp>
      <p:sp>
        <p:nvSpPr>
          <p:cNvPr id="248" name="Google Shape;248;p19"/>
          <p:cNvSpPr txBox="1"/>
          <p:nvPr/>
        </p:nvSpPr>
        <p:spPr>
          <a:xfrm>
            <a:off x="338400" y="896050"/>
            <a:ext cx="61164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To develop a user-friendly web application that leverages machine learning to accurately identify bird species from audio recordings and images. Bird Scouts aims to: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FF"/>
                </a:solidFill>
              </a:rPr>
              <a:t>Facilitate quick and reliable bird identification for researchers, birdwatchers, and nature enthusiasts.</a:t>
            </a:r>
            <a:endParaRPr sz="17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FF"/>
                </a:solidFill>
              </a:rPr>
              <a:t>Enhance understanding of bird species through automated analysis of vocalizations and visual features.</a:t>
            </a:r>
            <a:endParaRPr b="1" sz="16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773100" y="-78825"/>
            <a:ext cx="5622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Customer Needs Assessment</a:t>
            </a:r>
            <a:endParaRPr sz="2600"/>
          </a:p>
        </p:txBody>
      </p:sp>
      <p:sp>
        <p:nvSpPr>
          <p:cNvPr id="254" name="Google Shape;254;p20"/>
          <p:cNvSpPr txBox="1"/>
          <p:nvPr/>
        </p:nvSpPr>
        <p:spPr>
          <a:xfrm>
            <a:off x="422975" y="1116675"/>
            <a:ext cx="6150300" cy="3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Conducted feedback sessions with fellow birdwatching enthusiasts in our batch.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Key desired features for an AI-assisted bird identification platform: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Species detection from both bird images and audio recordings.</a:t>
            </a:r>
            <a:endParaRPr sz="16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Ability to identify bird species using bird feathers found on the ground to help determine the bird population in specific areas.</a:t>
            </a:r>
            <a:endParaRPr sz="16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Optional feature to identify trees based on leaves or trunk, enhancing knowledge of the birds’ habitat.</a:t>
            </a:r>
            <a:endParaRPr sz="1600">
              <a:solidFill>
                <a:srgbClr val="FFFFFF"/>
              </a:solidFill>
              <a:highlight>
                <a:srgbClr val="21212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3">
            <a:alphaModFix/>
          </a:blip>
          <a:srcRect b="0" l="4652" r="0" t="0"/>
          <a:stretch/>
        </p:blipFill>
        <p:spPr>
          <a:xfrm>
            <a:off x="4127200" y="0"/>
            <a:ext cx="4887176" cy="50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2395925" y="2445550"/>
            <a:ext cx="1501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Repo Github link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393750"/>
            <a:ext cx="37989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Inference Pipeline</a:t>
            </a:r>
            <a:endParaRPr/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6550"/>
            <a:ext cx="9143998" cy="264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</a:t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1260425" y="17633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1993325" y="1854925"/>
            <a:ext cx="3467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BirdCLEF 2024 competition dataset (aud)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260425" y="23545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1993325" y="2414875"/>
            <a:ext cx="33138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eBird library by Cornell lab of Ornithology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1260425" y="29283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2025075" y="2997250"/>
            <a:ext cx="284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 Indian Bird Species (img)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399" y="413800"/>
            <a:ext cx="2151113" cy="10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175" y="1849150"/>
            <a:ext cx="3055700" cy="12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1260425" y="35310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2070600" y="3631700"/>
            <a:ext cx="1764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Feather V1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Audio pipeline</a:t>
            </a:r>
            <a:endParaRPr b="1" i="1"/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1329275" y="1583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 to ML model ?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uFill>
                  <a:noFill/>
                </a:uFill>
                <a:hlinkClick action="ppaction://hlinksldjump" r:id="rId3"/>
              </a:rPr>
              <a:t>Data Augmentation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Species Identification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Type of Call Identification</a:t>
            </a: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 rotWithShape="1">
          <a:blip r:embed="rId4">
            <a:alphaModFix/>
          </a:blip>
          <a:srcRect b="0" l="4652" r="0" t="0"/>
          <a:stretch/>
        </p:blipFill>
        <p:spPr>
          <a:xfrm>
            <a:off x="4115275" y="0"/>
            <a:ext cx="4887176" cy="50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Mel Spectrogram</a:t>
            </a:r>
            <a:endParaRPr b="1" i="1"/>
          </a:p>
        </p:txBody>
      </p:sp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1143875" y="1027225"/>
            <a:ext cx="7038900" cy="1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‘</a:t>
            </a:r>
            <a:r>
              <a:rPr b="1" i="1" lang="en-GB"/>
              <a:t>Mel Spectrogram</a:t>
            </a:r>
            <a:r>
              <a:rPr i="1" lang="en-GB"/>
              <a:t>’</a:t>
            </a:r>
            <a:r>
              <a:rPr lang="en-GB"/>
              <a:t> is a 2D representation (freq vs time) of audio signals in the frequency domain using ‘</a:t>
            </a:r>
            <a:r>
              <a:rPr b="1" lang="en-GB"/>
              <a:t>mel scale’ </a:t>
            </a:r>
            <a:r>
              <a:rPr lang="en-GB"/>
              <a:t>to emphasize frequencies that are more perceptible to human hearing.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It’s created by applying </a:t>
            </a:r>
            <a:r>
              <a:rPr b="1" i="1" lang="en-GB"/>
              <a:t>short-time Fourier transform (STFT) </a:t>
            </a:r>
            <a:r>
              <a:rPr lang="en-GB"/>
              <a:t>on an audio signal and mapping the frequency components to the Mel scale.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810" y="2981500"/>
            <a:ext cx="2041124" cy="11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 txBox="1"/>
          <p:nvPr/>
        </p:nvSpPr>
        <p:spPr>
          <a:xfrm>
            <a:off x="1632325" y="4182600"/>
            <a:ext cx="13401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Raw audio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25"/>
          <p:cNvCxnSpPr/>
          <p:nvPr/>
        </p:nvCxnSpPr>
        <p:spPr>
          <a:xfrm flipH="1" rot="10800000">
            <a:off x="3760838" y="3530950"/>
            <a:ext cx="1170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9" name="Google Shape;2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63" y="2949988"/>
            <a:ext cx="2623432" cy="11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/>
        </p:nvSpPr>
        <p:spPr>
          <a:xfrm>
            <a:off x="5597375" y="4182600"/>
            <a:ext cx="19062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Mel spectrogram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